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70" r:id="rId11"/>
    <p:sldId id="271" r:id="rId12"/>
    <p:sldId id="272" r:id="rId13"/>
    <p:sldId id="264" r:id="rId14"/>
    <p:sldId id="266" r:id="rId15"/>
    <p:sldId id="265" r:id="rId16"/>
    <p:sldId id="267"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E1E4-D873-714C-2397-06C6C72A81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77099BB-81DE-6474-F3B6-E0B0E8C5F1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4200F75-D464-2356-45EE-1692F2539AB7}"/>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34784893-4BBC-F808-D150-F537F36B04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CD85E9-FAB0-B4CD-EAE3-9418D1B2385F}"/>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1662069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D1A42-072D-5A98-C625-10CFA1E169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65A858-B2AE-245E-0640-0CD9D3268E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761B44-8299-8A10-E8DB-40A50F899BF6}"/>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849C5FF7-563C-4BC5-E7F4-158F6DCCB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38D673-2BC8-7738-9019-D8DDA6427501}"/>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14125618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BE41BB-4079-DD2C-5991-4ED1F87C91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FF2A3B-5F4B-688F-4A02-DDF08437E4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007672-352A-8DC6-2A78-ACD176C412E6}"/>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7995C9D1-F3E4-B441-2258-8BFB1A0102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196EE1-FB4D-1484-FE77-771967B8BF09}"/>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27539237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E0534-80CF-FB05-1FF4-2C68356E00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A91A5C-F843-BD3D-0343-D153E918F3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3480A7-00A1-3971-7715-4C599AD0E7E9}"/>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1B82247B-8A74-6219-D2A4-FAF5953D15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36BD8D-0E01-4B6E-4791-B236D87A9B69}"/>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11216835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B4F9E-2CF5-A272-9B12-60E67BA261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020F24-53B6-5B9A-C79B-A94071C79A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06A1A8-952C-5F9F-50AB-635B62A24709}"/>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7ECD5C92-B42D-BB3C-1EEF-3F0783F618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81FBF5-51FB-0EDE-81AA-2419085144C4}"/>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23711896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1CCD4-0715-A7FF-24DD-91AC21555E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76C552-D4F2-270E-2607-8173D9E4DD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0793430-6527-7171-6794-F1656CAA36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2B5E9F-FC41-7D39-8654-6E1FBC89BC87}"/>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6" name="Footer Placeholder 5">
            <a:extLst>
              <a:ext uri="{FF2B5EF4-FFF2-40B4-BE49-F238E27FC236}">
                <a16:creationId xmlns:a16="http://schemas.microsoft.com/office/drawing/2014/main" id="{572D9BA6-D43F-5538-C703-BC45DEB4256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63B846-EEEB-C0E6-6F35-4823B189F43F}"/>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3331432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E1A13-F4B1-88B3-0294-D2CBB1CEE3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50114B-4319-5E9D-11C3-0601FDA066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0F449C-2FB1-E2CC-4DBE-1BA7F3E41A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F47900-6925-A599-5291-ED787EAE5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B2C43D-F590-6A1A-F2F2-7B60044924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2CDA988-2622-6A99-BAD0-EB641C583D09}"/>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8" name="Footer Placeholder 7">
            <a:extLst>
              <a:ext uri="{FF2B5EF4-FFF2-40B4-BE49-F238E27FC236}">
                <a16:creationId xmlns:a16="http://schemas.microsoft.com/office/drawing/2014/main" id="{0EA135BA-5A0C-5F41-5DF2-3D66BDEC6E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DA6565-55C8-A8D0-F4B2-71EDC5CC1BEF}"/>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14581968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4B1F-1925-12C2-6792-C469DF1907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040A44-8748-DFE9-9003-7753C01CF3B8}"/>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4" name="Footer Placeholder 3">
            <a:extLst>
              <a:ext uri="{FF2B5EF4-FFF2-40B4-BE49-F238E27FC236}">
                <a16:creationId xmlns:a16="http://schemas.microsoft.com/office/drawing/2014/main" id="{6880D22C-DF2C-2AAB-FE4B-61E8CFFF809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D5C8249-108B-C2A5-A8E8-EF5477A169DB}"/>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39183392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E8D65D-D67B-CA83-B2B5-9CD9D5B0E4BF}"/>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3" name="Footer Placeholder 2">
            <a:extLst>
              <a:ext uri="{FF2B5EF4-FFF2-40B4-BE49-F238E27FC236}">
                <a16:creationId xmlns:a16="http://schemas.microsoft.com/office/drawing/2014/main" id="{062767B6-3CF4-BAC7-9825-4D4E08939E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5088E2-6A14-2368-2D1B-9D2E48191023}"/>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5189161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D6ED-B2C5-15CB-262E-8E9F7F648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8991F6B-5788-FE79-A334-C77979CF89D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AF13E68-C815-0A78-68F9-660D7EE84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D3C79-3A7D-038B-9EB4-93667739822C}"/>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6" name="Footer Placeholder 5">
            <a:extLst>
              <a:ext uri="{FF2B5EF4-FFF2-40B4-BE49-F238E27FC236}">
                <a16:creationId xmlns:a16="http://schemas.microsoft.com/office/drawing/2014/main" id="{110CD61D-5157-E907-552F-BF54D1D4DE0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9EEC44-D8AE-6150-EA8C-8E914669BA93}"/>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377500072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28510-835C-22F2-23A4-EEC8C8E868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8EFDDA-DD7D-9A49-07EF-9C7FA03A6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881735-34E3-15E8-545E-7CCC9286C2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F626E-EAB1-12B4-437E-355CFDE4D3F9}"/>
              </a:ext>
            </a:extLst>
          </p:cNvPr>
          <p:cNvSpPr>
            <a:spLocks noGrp="1"/>
          </p:cNvSpPr>
          <p:nvPr>
            <p:ph type="dt" sz="half" idx="10"/>
          </p:nvPr>
        </p:nvSpPr>
        <p:spPr/>
        <p:txBody>
          <a:bodyPr/>
          <a:lstStyle/>
          <a:p>
            <a:fld id="{3B7EB570-BF4E-49D1-AD33-F560C4BF4AC3}" type="datetimeFigureOut">
              <a:rPr lang="en-GB" smtClean="0"/>
              <a:t>19/10/2022</a:t>
            </a:fld>
            <a:endParaRPr lang="en-GB"/>
          </a:p>
        </p:txBody>
      </p:sp>
      <p:sp>
        <p:nvSpPr>
          <p:cNvPr id="6" name="Footer Placeholder 5">
            <a:extLst>
              <a:ext uri="{FF2B5EF4-FFF2-40B4-BE49-F238E27FC236}">
                <a16:creationId xmlns:a16="http://schemas.microsoft.com/office/drawing/2014/main" id="{2392E6BC-23A6-9CE6-D787-41B234A0A6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B9D7CD-173C-9BFC-30EE-D0FBF6A164EE}"/>
              </a:ext>
            </a:extLst>
          </p:cNvPr>
          <p:cNvSpPr>
            <a:spLocks noGrp="1"/>
          </p:cNvSpPr>
          <p:nvPr>
            <p:ph type="sldNum" sz="quarter" idx="12"/>
          </p:nvPr>
        </p:nvSpPr>
        <p:spPr/>
        <p:txBody>
          <a:bodyPr/>
          <a:lstStyle/>
          <a:p>
            <a:fld id="{CCCEEAE5-08A4-49D8-8E3D-CAE83DB609C7}" type="slidenum">
              <a:rPr lang="en-GB" smtClean="0"/>
              <a:t>‹#›</a:t>
            </a:fld>
            <a:endParaRPr lang="en-GB"/>
          </a:p>
        </p:txBody>
      </p:sp>
    </p:spTree>
    <p:extLst>
      <p:ext uri="{BB962C8B-B14F-4D97-AF65-F5344CB8AC3E}">
        <p14:creationId xmlns:p14="http://schemas.microsoft.com/office/powerpoint/2010/main" val="351405921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3C50A9-570A-E412-F3D0-D6236F5305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B06593-4363-19E6-44E6-B94D2640E2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00BF5F-D253-B87B-18F8-25A96C1ABC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7EB570-BF4E-49D1-AD33-F560C4BF4AC3}" type="datetimeFigureOut">
              <a:rPr lang="en-GB" smtClean="0"/>
              <a:t>19/10/2022</a:t>
            </a:fld>
            <a:endParaRPr lang="en-GB"/>
          </a:p>
        </p:txBody>
      </p:sp>
      <p:sp>
        <p:nvSpPr>
          <p:cNvPr id="5" name="Footer Placeholder 4">
            <a:extLst>
              <a:ext uri="{FF2B5EF4-FFF2-40B4-BE49-F238E27FC236}">
                <a16:creationId xmlns:a16="http://schemas.microsoft.com/office/drawing/2014/main" id="{D9EBDA00-6D63-6559-DFD9-7BEB3C5A0E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E43CCEF-97A8-1F96-FDBF-3CB64BE031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EEAE5-08A4-49D8-8E3D-CAE83DB609C7}" type="slidenum">
              <a:rPr lang="en-GB" smtClean="0"/>
              <a:t>‹#›</a:t>
            </a:fld>
            <a:endParaRPr lang="en-GB"/>
          </a:p>
        </p:txBody>
      </p:sp>
    </p:spTree>
    <p:extLst>
      <p:ext uri="{BB962C8B-B14F-4D97-AF65-F5344CB8AC3E}">
        <p14:creationId xmlns:p14="http://schemas.microsoft.com/office/powerpoint/2010/main" val="1643778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883-6F9D-7EB5-1EC7-65DF02367417}"/>
              </a:ext>
            </a:extLst>
          </p:cNvPr>
          <p:cNvSpPr>
            <a:spLocks noGrp="1"/>
          </p:cNvSpPr>
          <p:nvPr>
            <p:ph type="ctrTitle"/>
          </p:nvPr>
        </p:nvSpPr>
        <p:spPr/>
        <p:txBody>
          <a:bodyPr/>
          <a:lstStyle/>
          <a:p>
            <a:r>
              <a:rPr lang="en-GB" dirty="0"/>
              <a:t>The Upgrading of Officials</a:t>
            </a:r>
          </a:p>
        </p:txBody>
      </p:sp>
      <p:sp>
        <p:nvSpPr>
          <p:cNvPr id="3" name="Subtitle 2">
            <a:extLst>
              <a:ext uri="{FF2B5EF4-FFF2-40B4-BE49-F238E27FC236}">
                <a16:creationId xmlns:a16="http://schemas.microsoft.com/office/drawing/2014/main" id="{C31E316F-CF27-AF17-515C-DD360968E83E}"/>
              </a:ext>
            </a:extLst>
          </p:cNvPr>
          <p:cNvSpPr>
            <a:spLocks noGrp="1"/>
          </p:cNvSpPr>
          <p:nvPr>
            <p:ph type="subTitle" idx="1"/>
          </p:nvPr>
        </p:nvSpPr>
        <p:spPr/>
        <p:txBody>
          <a:bodyPr/>
          <a:lstStyle/>
          <a:p>
            <a:r>
              <a:rPr lang="en-GB" dirty="0"/>
              <a:t>An evolving system</a:t>
            </a:r>
          </a:p>
        </p:txBody>
      </p:sp>
    </p:spTree>
    <p:extLst>
      <p:ext uri="{BB962C8B-B14F-4D97-AF65-F5344CB8AC3E}">
        <p14:creationId xmlns:p14="http://schemas.microsoft.com/office/powerpoint/2010/main" val="1185727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E2C21-8719-95D1-62F5-9B73A605E0D8}"/>
              </a:ext>
            </a:extLst>
          </p:cNvPr>
          <p:cNvSpPr>
            <a:spLocks noGrp="1"/>
          </p:cNvSpPr>
          <p:nvPr>
            <p:ph type="title"/>
          </p:nvPr>
        </p:nvSpPr>
        <p:spPr/>
        <p:txBody>
          <a:bodyPr/>
          <a:lstStyle/>
          <a:p>
            <a:r>
              <a:rPr lang="en-GB" dirty="0"/>
              <a:t>Extracts from reports</a:t>
            </a:r>
          </a:p>
        </p:txBody>
      </p:sp>
      <p:sp>
        <p:nvSpPr>
          <p:cNvPr id="3" name="Content Placeholder 2">
            <a:extLst>
              <a:ext uri="{FF2B5EF4-FFF2-40B4-BE49-F238E27FC236}">
                <a16:creationId xmlns:a16="http://schemas.microsoft.com/office/drawing/2014/main" id="{274A5207-D0E6-056C-44EB-7E9DD8DA9A8B}"/>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Only once didn’t check raker was fully out of pit before letting athlete through,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cs typeface="Times New Roman" panose="02020603050405020304" pitchFamily="18" charset="0"/>
              </a:rPr>
              <a:t>Perhaps just needed to give retrievers a little more time to get to side of sector on a few occasions.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rPr>
              <a:t>… included not raising the white flag until athlete had left the pit correctly</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Perhaps he could be slightly more confident in his own ability, be aware of surroundings e.g. track starts and importance of swift turn-arounds after round 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cs typeface="Times New Roman" panose="02020603050405020304" pitchFamily="18" charset="0"/>
              </a:rPr>
              <a:t>ammunition was rather loud (perhaps too loud) but gave a good flash</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omic Sans MS" panose="030F0702030302020204" pitchFamily="66" charset="0"/>
                <a:ea typeface="Calibri" panose="020F0502020204030204" pitchFamily="34" charset="0"/>
                <a:cs typeface="Times New Roman" panose="02020603050405020304" pitchFamily="18" charset="0"/>
              </a:rPr>
              <a:t>I feel sure that he will be able to interpret photo-finish pictures in the future if and when the need arises.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cs typeface="Times New Roman" panose="02020603050405020304" pitchFamily="18" charset="0"/>
              </a:rPr>
              <a:t>card on Javelin was completed appropriately and was generally presentable/legible, correct and cross - checked with other cards on the event. Further card duties may have beneficial on the day.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is able to make quick and correct decisions, however she does need to be more decisive with the javelin validity,</a:t>
            </a:r>
          </a:p>
          <a:p>
            <a:endParaRPr lang="en-GB" dirty="0"/>
          </a:p>
        </p:txBody>
      </p:sp>
    </p:spTree>
    <p:extLst>
      <p:ext uri="{BB962C8B-B14F-4D97-AF65-F5344CB8AC3E}">
        <p14:creationId xmlns:p14="http://schemas.microsoft.com/office/powerpoint/2010/main" val="10146634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6260D-8607-ED03-A68B-F172E8655FF6}"/>
              </a:ext>
            </a:extLst>
          </p:cNvPr>
          <p:cNvSpPr>
            <a:spLocks noGrp="1"/>
          </p:cNvSpPr>
          <p:nvPr>
            <p:ph type="title"/>
          </p:nvPr>
        </p:nvSpPr>
        <p:spPr/>
        <p:txBody>
          <a:bodyPr/>
          <a:lstStyle/>
          <a:p>
            <a:r>
              <a:rPr lang="en-GB" dirty="0"/>
              <a:t>Extracts from reports </a:t>
            </a:r>
          </a:p>
        </p:txBody>
      </p:sp>
      <p:sp>
        <p:nvSpPr>
          <p:cNvPr id="3" name="Content Placeholder 2">
            <a:extLst>
              <a:ext uri="{FF2B5EF4-FFF2-40B4-BE49-F238E27FC236}">
                <a16:creationId xmlns:a16="http://schemas.microsoft.com/office/drawing/2014/main" id="{0EDDCE95-98C0-CFA9-BD38-8D6E9FCB8594}"/>
              </a:ext>
            </a:extLst>
          </p:cNvPr>
          <p:cNvSpPr>
            <a:spLocks noGrp="1"/>
          </p:cNvSpPr>
          <p:nvPr>
            <p:ph idx="1"/>
          </p:nvPr>
        </p:nvSpPr>
        <p:spPr/>
        <p:txBody>
          <a:bodyPr/>
          <a:lstStyle/>
          <a:p>
            <a:endParaRPr lang="en-GB" dirty="0"/>
          </a:p>
        </p:txBody>
      </p:sp>
      <p:graphicFrame>
        <p:nvGraphicFramePr>
          <p:cNvPr id="4" name="Table 3">
            <a:extLst>
              <a:ext uri="{FF2B5EF4-FFF2-40B4-BE49-F238E27FC236}">
                <a16:creationId xmlns:a16="http://schemas.microsoft.com/office/drawing/2014/main" id="{E6FFED38-85D3-DEA9-4DFF-BA34129EDC70}"/>
              </a:ext>
            </a:extLst>
          </p:cNvPr>
          <p:cNvGraphicFramePr>
            <a:graphicFrameLocks noGrp="1"/>
          </p:cNvGraphicFramePr>
          <p:nvPr>
            <p:extLst>
              <p:ext uri="{D42A27DB-BD31-4B8C-83A1-F6EECF244321}">
                <p14:modId xmlns:p14="http://schemas.microsoft.com/office/powerpoint/2010/main" val="411227979"/>
              </p:ext>
            </p:extLst>
          </p:nvPr>
        </p:nvGraphicFramePr>
        <p:xfrm>
          <a:off x="838200" y="1825625"/>
          <a:ext cx="10162735" cy="4710071"/>
        </p:xfrm>
        <a:graphic>
          <a:graphicData uri="http://schemas.openxmlformats.org/drawingml/2006/table">
            <a:tbl>
              <a:tblPr firstRow="1" firstCol="1" lastRow="1" lastCol="1" bandRow="1" bandCol="1"/>
              <a:tblGrid>
                <a:gridCol w="5219252">
                  <a:extLst>
                    <a:ext uri="{9D8B030D-6E8A-4147-A177-3AD203B41FA5}">
                      <a16:colId xmlns:a16="http://schemas.microsoft.com/office/drawing/2014/main" val="3575300173"/>
                    </a:ext>
                  </a:extLst>
                </a:gridCol>
                <a:gridCol w="4943483">
                  <a:extLst>
                    <a:ext uri="{9D8B030D-6E8A-4147-A177-3AD203B41FA5}">
                      <a16:colId xmlns:a16="http://schemas.microsoft.com/office/drawing/2014/main" val="1781698314"/>
                    </a:ext>
                  </a:extLst>
                </a:gridCol>
              </a:tblGrid>
              <a:tr h="580037">
                <a:tc>
                  <a:txBody>
                    <a:bodyPr/>
                    <a:lstStyle/>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The Candidate’s understanding of the role</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Very good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308362"/>
                  </a:ext>
                </a:extLst>
              </a:tr>
              <a:tr h="357546">
                <a:tc>
                  <a:txBody>
                    <a:bodyPr/>
                    <a:lstStyle/>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Ability to work as a member of a team and carry out their allocated duties competently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Very good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111032"/>
                  </a:ext>
                </a:extLst>
              </a:tr>
              <a:tr h="1025021">
                <a:tc>
                  <a:txBody>
                    <a:bodyPr/>
                    <a:lstStyle/>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Please list the duties covered – </a:t>
                      </a:r>
                      <a:r>
                        <a:rPr lang="en-GB" sz="9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This must include working on a long throw.</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Shot Putt, Card &amp; Front circle.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Long jump, Wind gauge.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Javelin, Card, On horn / no throw.</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2181779"/>
                  </a:ext>
                </a:extLst>
              </a:tr>
              <a:tr h="802530">
                <a:tc>
                  <a:txBody>
                    <a:bodyPr/>
                    <a:lstStyle/>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The candidate’s understanding of the long throws protocol and their ability to work within that protocol.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Very 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598856"/>
                  </a:ext>
                </a:extLst>
              </a:tr>
              <a:tr h="802530">
                <a:tc>
                  <a:txBody>
                    <a:bodyPr/>
                    <a:lstStyle/>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Their knowledge of the main rules applying to the discipline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Good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9056315"/>
                  </a:ext>
                </a:extLst>
              </a:tr>
              <a:tr h="783674">
                <a:tc>
                  <a:txBody>
                    <a:bodyPr/>
                    <a:lstStyle/>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On the evidence of this meeting is this candidate ready to be accredited as a level 2 official?  Please bear in mind that this means that they may take charge of events (including long throws).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9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Yes. Has already done so under supervision.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XXXX has been part of the Clubs Field Team on several occasions when I have been present and XXXX has carried out her duties efficiently. When I am Field Referee,  XXXX records results and shows good knowledge of sorting positions on cards when they are very complicated.</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4303" marR="5430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410918"/>
                  </a:ext>
                </a:extLst>
              </a:tr>
            </a:tbl>
          </a:graphicData>
        </a:graphic>
      </p:graphicFrame>
    </p:spTree>
    <p:extLst>
      <p:ext uri="{BB962C8B-B14F-4D97-AF65-F5344CB8AC3E}">
        <p14:creationId xmlns:p14="http://schemas.microsoft.com/office/powerpoint/2010/main" val="6535196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D9C08-E358-C059-FE39-65D6AF07BE6B}"/>
              </a:ext>
            </a:extLst>
          </p:cNvPr>
          <p:cNvSpPr>
            <a:spLocks noGrp="1"/>
          </p:cNvSpPr>
          <p:nvPr>
            <p:ph type="title"/>
          </p:nvPr>
        </p:nvSpPr>
        <p:spPr>
          <a:xfrm>
            <a:off x="936674" y="365125"/>
            <a:ext cx="10515600" cy="1325563"/>
          </a:xfrm>
        </p:spPr>
        <p:txBody>
          <a:bodyPr/>
          <a:lstStyle/>
          <a:p>
            <a:r>
              <a:rPr lang="en-GB" dirty="0"/>
              <a:t>Extracts from reports</a:t>
            </a:r>
          </a:p>
        </p:txBody>
      </p:sp>
      <p:sp>
        <p:nvSpPr>
          <p:cNvPr id="6" name="Content Placeholder 5">
            <a:extLst>
              <a:ext uri="{FF2B5EF4-FFF2-40B4-BE49-F238E27FC236}">
                <a16:creationId xmlns:a16="http://schemas.microsoft.com/office/drawing/2014/main" id="{F3A102DD-002E-1D3C-EE34-55C413678337}"/>
              </a:ext>
            </a:extLst>
          </p:cNvPr>
          <p:cNvSpPr>
            <a:spLocks noGrp="1"/>
          </p:cNvSpPr>
          <p:nvPr>
            <p:ph idx="1"/>
          </p:nvPr>
        </p:nvSpPr>
        <p:spPr/>
        <p:txBody>
          <a:bodyPr/>
          <a:lstStyle/>
          <a:p>
            <a:r>
              <a:rPr lang="en-GB" sz="1800" i="1" dirty="0">
                <a:effectLst/>
                <a:latin typeface="Arial" panose="020B0604020202020204" pitchFamily="34" charset="0"/>
                <a:ea typeface="Calibri" panose="020F0502020204030204" pitchFamily="34" charset="0"/>
                <a:cs typeface="Times New Roman" panose="02020603050405020304" pitchFamily="18" charset="0"/>
              </a:rPr>
              <a:t>….</a:t>
            </a:r>
            <a:r>
              <a:rPr lang="en-GB" sz="2400" i="1" dirty="0">
                <a:effectLst/>
                <a:latin typeface="Arial" panose="020B0604020202020204" pitchFamily="34" charset="0"/>
                <a:ea typeface="Calibri" panose="020F0502020204030204" pitchFamily="34" charset="0"/>
                <a:cs typeface="Times New Roman" panose="02020603050405020304" pitchFamily="18" charset="0"/>
              </a:rPr>
              <a:t>but was quick to spot a no throw due to arm action and spiked quickly and accurately during the long jump</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 have assessed XXXXXXX’s  application and it could be stronger but it is adequate to be upgraded to L3.</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Times New Roman" panose="02020603050405020304" pitchFamily="18" charset="0"/>
              </a:rPr>
              <a:t>There was only one athlete in the High Jump but the card was correct</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There is limited self- assessment in my view. Frequent comments about not recording all the finishers; discussions re relatively simple areas,</a:t>
            </a:r>
          </a:p>
          <a:p>
            <a:r>
              <a:rPr lang="en-GB" sz="2400" dirty="0">
                <a:effectLst/>
                <a:latin typeface="Calibri" panose="020F0502020204030204" pitchFamily="34" charset="0"/>
                <a:ea typeface="Calibri" panose="020F0502020204030204" pitchFamily="34" charset="0"/>
                <a:cs typeface="Times New Roman" panose="02020603050405020304" pitchFamily="18" charset="0"/>
              </a:rPr>
              <a:t>Only evidence of on-the-spot mentoring and not working with anyone in particular. They has sought advice and seems to have taken it on board. They spoke with various Officials - XXXXXXX and  XXXXX about things they were unsure about</a:t>
            </a:r>
          </a:p>
          <a:p>
            <a:endParaRPr lang="en-GB" dirty="0"/>
          </a:p>
        </p:txBody>
      </p:sp>
    </p:spTree>
    <p:extLst>
      <p:ext uri="{BB962C8B-B14F-4D97-AF65-F5344CB8AC3E}">
        <p14:creationId xmlns:p14="http://schemas.microsoft.com/office/powerpoint/2010/main" val="48781685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 calcmode="lin" valueType="num">
                                      <p:cBhvr additive="base">
                                        <p:cTn id="22"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18BF-2015-4CFE-9C30-CD0CB608EE32}"/>
              </a:ext>
            </a:extLst>
          </p:cNvPr>
          <p:cNvSpPr>
            <a:spLocks noGrp="1"/>
          </p:cNvSpPr>
          <p:nvPr>
            <p:ph type="title"/>
          </p:nvPr>
        </p:nvSpPr>
        <p:spPr/>
        <p:txBody>
          <a:bodyPr/>
          <a:lstStyle/>
          <a:p>
            <a:pPr algn="ctr"/>
            <a:r>
              <a:rPr lang="en-GB" dirty="0"/>
              <a:t>Applications</a:t>
            </a:r>
          </a:p>
        </p:txBody>
      </p:sp>
      <p:sp>
        <p:nvSpPr>
          <p:cNvPr id="3" name="Content Placeholder 2">
            <a:extLst>
              <a:ext uri="{FF2B5EF4-FFF2-40B4-BE49-F238E27FC236}">
                <a16:creationId xmlns:a16="http://schemas.microsoft.com/office/drawing/2014/main" id="{C1D685F4-50C2-6E4B-5DA8-ED6F39C15749}"/>
              </a:ext>
            </a:extLst>
          </p:cNvPr>
          <p:cNvSpPr>
            <a:spLocks noGrp="1"/>
          </p:cNvSpPr>
          <p:nvPr>
            <p:ph idx="1"/>
          </p:nvPr>
        </p:nvSpPr>
        <p:spPr/>
        <p:txBody>
          <a:bodyPr>
            <a:normAutofit fontScale="92500" lnSpcReduction="20000"/>
          </a:bodyPr>
          <a:lstStyle/>
          <a:p>
            <a:r>
              <a:rPr lang="en-GB" dirty="0"/>
              <a:t>Believe it or not, there is progression in what is needed to achieve the next level.</a:t>
            </a:r>
          </a:p>
          <a:p>
            <a:r>
              <a:rPr lang="en-GB" dirty="0"/>
              <a:t>You start with a course, very much based on involvement on the day.</a:t>
            </a:r>
          </a:p>
          <a:p>
            <a:r>
              <a:rPr lang="en-GB" dirty="0"/>
              <a:t>Next get a bit of experience and watch carefully how things are done and apply for L1. 4 events need to be covered.  </a:t>
            </a:r>
          </a:p>
          <a:p>
            <a:r>
              <a:rPr lang="en-GB" dirty="0"/>
              <a:t>Do the distance learning bit and get someone to observe you officiating- L2.   Show that you are self- reflecting in your ROE and complete the questions </a:t>
            </a:r>
          </a:p>
          <a:p>
            <a:r>
              <a:rPr lang="en-GB" dirty="0"/>
              <a:t>Next do a few more meetings and get someone to observe you- L3 and show you are self reflecting/assessing your self in your ROE</a:t>
            </a:r>
          </a:p>
          <a:p>
            <a:r>
              <a:rPr lang="en-GB" dirty="0"/>
              <a:t>Finally get a mentor and be mentored. It is not the same as being shown/taught something.    </a:t>
            </a:r>
          </a:p>
        </p:txBody>
      </p:sp>
    </p:spTree>
    <p:extLst>
      <p:ext uri="{BB962C8B-B14F-4D97-AF65-F5344CB8AC3E}">
        <p14:creationId xmlns:p14="http://schemas.microsoft.com/office/powerpoint/2010/main" val="1433138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57854-E6F7-089F-5F7C-6A7D9C50725A}"/>
              </a:ext>
            </a:extLst>
          </p:cNvPr>
          <p:cNvSpPr>
            <a:spLocks noGrp="1"/>
          </p:cNvSpPr>
          <p:nvPr>
            <p:ph type="title"/>
          </p:nvPr>
        </p:nvSpPr>
        <p:spPr/>
        <p:txBody>
          <a:bodyPr/>
          <a:lstStyle/>
          <a:p>
            <a:pPr algn="ctr"/>
            <a:r>
              <a:rPr lang="en-GB" dirty="0"/>
              <a:t>Level 4 </a:t>
            </a:r>
          </a:p>
        </p:txBody>
      </p:sp>
      <p:sp>
        <p:nvSpPr>
          <p:cNvPr id="3" name="Content Placeholder 2">
            <a:extLst>
              <a:ext uri="{FF2B5EF4-FFF2-40B4-BE49-F238E27FC236}">
                <a16:creationId xmlns:a16="http://schemas.microsoft.com/office/drawing/2014/main" id="{B2DC5C9A-A683-22D9-821E-836CE11D3EE3}"/>
              </a:ext>
            </a:extLst>
          </p:cNvPr>
          <p:cNvSpPr>
            <a:spLocks noGrp="1"/>
          </p:cNvSpPr>
          <p:nvPr>
            <p:ph idx="1"/>
          </p:nvPr>
        </p:nvSpPr>
        <p:spPr/>
        <p:txBody>
          <a:bodyPr>
            <a:normAutofit fontScale="92500" lnSpcReduction="10000"/>
          </a:bodyPr>
          <a:lstStyle/>
          <a:p>
            <a:r>
              <a:rPr lang="en-GB" dirty="0"/>
              <a:t>Attend the course</a:t>
            </a:r>
          </a:p>
          <a:p>
            <a:r>
              <a:rPr lang="en-GB" dirty="0"/>
              <a:t>Gain 6-7 reports- check the types needed UKA web site, don’t forget the new Pathway requirements from October ‘22.</a:t>
            </a:r>
          </a:p>
          <a:p>
            <a:r>
              <a:rPr lang="en-GB" dirty="0"/>
              <a:t> Complete the questions which appear 1</a:t>
            </a:r>
            <a:r>
              <a:rPr lang="en-GB" baseline="30000" dirty="0"/>
              <a:t>st</a:t>
            </a:r>
            <a:r>
              <a:rPr lang="en-GB" dirty="0"/>
              <a:t> June each year</a:t>
            </a:r>
          </a:p>
          <a:p>
            <a:r>
              <a:rPr lang="en-GB" dirty="0"/>
              <a:t> Be mentored and record this is happening, what covered, etc</a:t>
            </a:r>
          </a:p>
          <a:p>
            <a:r>
              <a:rPr lang="en-GB" dirty="0"/>
              <a:t> Send in your application September time to TRGN</a:t>
            </a:r>
          </a:p>
          <a:p>
            <a:r>
              <a:rPr lang="en-GB" dirty="0"/>
              <a:t>TRGN peer group assess it and decide if to forward to UKA Peer Group for ratification.</a:t>
            </a:r>
          </a:p>
          <a:p>
            <a:r>
              <a:rPr lang="en-GB" dirty="0"/>
              <a:t> Peer Group decision Dec onwards.</a:t>
            </a:r>
          </a:p>
          <a:p>
            <a:r>
              <a:rPr lang="en-GB" dirty="0"/>
              <a:t>Achieve a 4P status and receive a UKA appointment (televised meeting)</a:t>
            </a:r>
          </a:p>
          <a:p>
            <a:endParaRPr lang="en-GB" dirty="0"/>
          </a:p>
        </p:txBody>
      </p:sp>
    </p:spTree>
    <p:extLst>
      <p:ext uri="{BB962C8B-B14F-4D97-AF65-F5344CB8AC3E}">
        <p14:creationId xmlns:p14="http://schemas.microsoft.com/office/powerpoint/2010/main" val="271735066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5A02-B3A4-47CB-65DE-254FCE3EF9F1}"/>
              </a:ext>
            </a:extLst>
          </p:cNvPr>
          <p:cNvSpPr>
            <a:spLocks noGrp="1"/>
          </p:cNvSpPr>
          <p:nvPr>
            <p:ph type="title"/>
          </p:nvPr>
        </p:nvSpPr>
        <p:spPr/>
        <p:txBody>
          <a:bodyPr/>
          <a:lstStyle/>
          <a:p>
            <a:pPr algn="ctr"/>
            <a:r>
              <a:rPr lang="en-GB" dirty="0"/>
              <a:t>An official apply for upgrading should.</a:t>
            </a:r>
          </a:p>
        </p:txBody>
      </p:sp>
      <p:sp>
        <p:nvSpPr>
          <p:cNvPr id="3" name="Content Placeholder 2">
            <a:extLst>
              <a:ext uri="{FF2B5EF4-FFF2-40B4-BE49-F238E27FC236}">
                <a16:creationId xmlns:a16="http://schemas.microsoft.com/office/drawing/2014/main" id="{D59C7ADE-6634-4E19-8C05-E3A0E6353E9C}"/>
              </a:ext>
            </a:extLst>
          </p:cNvPr>
          <p:cNvSpPr>
            <a:spLocks noGrp="1"/>
          </p:cNvSpPr>
          <p:nvPr>
            <p:ph idx="1"/>
          </p:nvPr>
        </p:nvSpPr>
        <p:spPr/>
        <p:txBody>
          <a:bodyPr/>
          <a:lstStyle/>
          <a:p>
            <a:r>
              <a:rPr lang="en-GB" dirty="0"/>
              <a:t>Like any other form filling activity, always read the application form carefully.</a:t>
            </a:r>
          </a:p>
          <a:p>
            <a:r>
              <a:rPr lang="en-GB" dirty="0"/>
              <a:t>Has there been any changes and do you have the most up to date version?</a:t>
            </a:r>
          </a:p>
          <a:p>
            <a:r>
              <a:rPr lang="en-GB" dirty="0"/>
              <a:t>Always send in the correct number of pieces of paperwork requested.</a:t>
            </a:r>
          </a:p>
          <a:p>
            <a:r>
              <a:rPr lang="en-GB" dirty="0"/>
              <a:t>Have you sent in the application form?</a:t>
            </a:r>
          </a:p>
          <a:p>
            <a:r>
              <a:rPr lang="en-GB" dirty="0"/>
              <a:t>Is your evidence in Word or Excel format? &amp; Have you the right file ext.?</a:t>
            </a:r>
          </a:p>
          <a:p>
            <a:endParaRPr lang="en-GB" dirty="0"/>
          </a:p>
          <a:p>
            <a:endParaRPr lang="en-GB" dirty="0"/>
          </a:p>
        </p:txBody>
      </p:sp>
    </p:spTree>
    <p:extLst>
      <p:ext uri="{BB962C8B-B14F-4D97-AF65-F5344CB8AC3E}">
        <p14:creationId xmlns:p14="http://schemas.microsoft.com/office/powerpoint/2010/main" val="12829476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EC2BF-8168-8B66-4072-8997AF4ACB45}"/>
              </a:ext>
            </a:extLst>
          </p:cNvPr>
          <p:cNvSpPr>
            <a:spLocks noGrp="1"/>
          </p:cNvSpPr>
          <p:nvPr>
            <p:ph type="title"/>
          </p:nvPr>
        </p:nvSpPr>
        <p:spPr/>
        <p:txBody>
          <a:bodyPr/>
          <a:lstStyle/>
          <a:p>
            <a:pPr algn="ctr"/>
            <a:r>
              <a:rPr lang="en-GB" dirty="0"/>
              <a:t>Grading system – my take on it</a:t>
            </a:r>
          </a:p>
        </p:txBody>
      </p:sp>
      <p:sp>
        <p:nvSpPr>
          <p:cNvPr id="3" name="Content Placeholder 2">
            <a:extLst>
              <a:ext uri="{FF2B5EF4-FFF2-40B4-BE49-F238E27FC236}">
                <a16:creationId xmlns:a16="http://schemas.microsoft.com/office/drawing/2014/main" id="{65E66447-1008-843B-2536-05C168B3DD60}"/>
              </a:ext>
            </a:extLst>
          </p:cNvPr>
          <p:cNvSpPr>
            <a:spLocks noGrp="1"/>
          </p:cNvSpPr>
          <p:nvPr>
            <p:ph idx="1"/>
          </p:nvPr>
        </p:nvSpPr>
        <p:spPr/>
        <p:txBody>
          <a:bodyPr/>
          <a:lstStyle/>
          <a:p>
            <a:r>
              <a:rPr lang="en-GB" dirty="0"/>
              <a:t>Level 1-      Club based competitions</a:t>
            </a:r>
          </a:p>
          <a:p>
            <a:r>
              <a:rPr lang="en-GB" dirty="0"/>
              <a:t>Level 2-	Club, County Champs  and higher</a:t>
            </a:r>
          </a:p>
          <a:p>
            <a:r>
              <a:rPr lang="en-GB" dirty="0"/>
              <a:t>Level 3- 	Club, County, Regional meetings or higher still</a:t>
            </a:r>
          </a:p>
          <a:p>
            <a:r>
              <a:rPr lang="en-GB" dirty="0"/>
              <a:t>Level 4-	all of the above and EA and UKA opportunities,</a:t>
            </a:r>
          </a:p>
          <a:p>
            <a:r>
              <a:rPr lang="en-GB" dirty="0"/>
              <a:t>&amp;</a:t>
            </a:r>
          </a:p>
          <a:p>
            <a:r>
              <a:rPr lang="en-GB" dirty="0"/>
              <a:t>There are many more competition providers who will/may need help.</a:t>
            </a:r>
          </a:p>
        </p:txBody>
      </p:sp>
    </p:spTree>
    <p:extLst>
      <p:ext uri="{BB962C8B-B14F-4D97-AF65-F5344CB8AC3E}">
        <p14:creationId xmlns:p14="http://schemas.microsoft.com/office/powerpoint/2010/main" val="380436535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D2C4-9B10-43B6-1650-5CE6A937DD27}"/>
              </a:ext>
            </a:extLst>
          </p:cNvPr>
          <p:cNvSpPr>
            <a:spLocks noGrp="1"/>
          </p:cNvSpPr>
          <p:nvPr>
            <p:ph type="title"/>
          </p:nvPr>
        </p:nvSpPr>
        <p:spPr/>
        <p:txBody>
          <a:bodyPr/>
          <a:lstStyle/>
          <a:p>
            <a:pPr algn="ctr"/>
            <a:r>
              <a:rPr lang="en-GB" dirty="0"/>
              <a:t>Any questions???</a:t>
            </a:r>
          </a:p>
        </p:txBody>
      </p:sp>
      <p:sp>
        <p:nvSpPr>
          <p:cNvPr id="3" name="Content Placeholder 2">
            <a:extLst>
              <a:ext uri="{FF2B5EF4-FFF2-40B4-BE49-F238E27FC236}">
                <a16:creationId xmlns:a16="http://schemas.microsoft.com/office/drawing/2014/main" id="{8A6F16F0-47BA-E2F3-929B-7260A3A5E45A}"/>
              </a:ext>
            </a:extLst>
          </p:cNvPr>
          <p:cNvSpPr>
            <a:spLocks noGrp="1"/>
          </p:cNvSpPr>
          <p:nvPr>
            <p:ph idx="1"/>
          </p:nvPr>
        </p:nvSpPr>
        <p:spPr/>
        <p:txBody>
          <a:bodyPr/>
          <a:lstStyle/>
          <a:p>
            <a:r>
              <a:rPr lang="en-GB" dirty="0"/>
              <a:t>There is a </a:t>
            </a:r>
            <a:r>
              <a:rPr lang="en-GB"/>
              <a:t>new -</a:t>
            </a:r>
            <a:endParaRPr lang="en-GB" dirty="0"/>
          </a:p>
          <a:p>
            <a:r>
              <a:rPr lang="en-GB" dirty="0"/>
              <a:t>Transition of Roles and Responsibilities for Officials   each Home Country is to take a lead.   </a:t>
            </a:r>
          </a:p>
        </p:txBody>
      </p:sp>
    </p:spTree>
    <p:extLst>
      <p:ext uri="{BB962C8B-B14F-4D97-AF65-F5344CB8AC3E}">
        <p14:creationId xmlns:p14="http://schemas.microsoft.com/office/powerpoint/2010/main" val="13351639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C0CB1-F598-1723-0305-D36EBCCCBCD2}"/>
              </a:ext>
            </a:extLst>
          </p:cNvPr>
          <p:cNvSpPr>
            <a:spLocks noGrp="1"/>
          </p:cNvSpPr>
          <p:nvPr>
            <p:ph type="title"/>
          </p:nvPr>
        </p:nvSpPr>
        <p:spPr/>
        <p:txBody>
          <a:bodyPr/>
          <a:lstStyle/>
          <a:p>
            <a:pPr algn="ctr"/>
            <a:r>
              <a:rPr lang="en-GB" dirty="0"/>
              <a:t>The upgrading Secretary’s role</a:t>
            </a:r>
          </a:p>
        </p:txBody>
      </p:sp>
      <p:sp>
        <p:nvSpPr>
          <p:cNvPr id="3" name="Content Placeholder 2">
            <a:extLst>
              <a:ext uri="{FF2B5EF4-FFF2-40B4-BE49-F238E27FC236}">
                <a16:creationId xmlns:a16="http://schemas.microsoft.com/office/drawing/2014/main" id="{09B0601A-2C12-E40E-FA98-2608B583C159}"/>
              </a:ext>
            </a:extLst>
          </p:cNvPr>
          <p:cNvSpPr>
            <a:spLocks noGrp="1"/>
          </p:cNvSpPr>
          <p:nvPr>
            <p:ph idx="1"/>
          </p:nvPr>
        </p:nvSpPr>
        <p:spPr/>
        <p:txBody>
          <a:bodyPr/>
          <a:lstStyle/>
          <a:p>
            <a:r>
              <a:rPr lang="en-GB" dirty="0"/>
              <a:t>The Secretary is changing their role due to external changes.</a:t>
            </a:r>
          </a:p>
          <a:p>
            <a:r>
              <a:rPr lang="en-GB" dirty="0"/>
              <a:t> Originally I received and sent out, to the correct place, an application.</a:t>
            </a:r>
          </a:p>
          <a:p>
            <a:r>
              <a:rPr lang="en-GB" dirty="0"/>
              <a:t>Today I do have a role in the meetings that are suitable for a report at the level needed by the official.</a:t>
            </a:r>
          </a:p>
          <a:p>
            <a:r>
              <a:rPr lang="en-GB" dirty="0"/>
              <a:t>Regional meetings were and still are the basis of a Level 3 and level 4 reports. </a:t>
            </a:r>
          </a:p>
          <a:p>
            <a:r>
              <a:rPr lang="en-GB" dirty="0"/>
              <a:t>Not all “regional” meetings are having sufficient athletes or suitably able officials to write reports.</a:t>
            </a:r>
          </a:p>
          <a:p>
            <a:endParaRPr lang="en-GB" dirty="0"/>
          </a:p>
        </p:txBody>
      </p:sp>
    </p:spTree>
    <p:extLst>
      <p:ext uri="{BB962C8B-B14F-4D97-AF65-F5344CB8AC3E}">
        <p14:creationId xmlns:p14="http://schemas.microsoft.com/office/powerpoint/2010/main" val="20081629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91BC7-1C99-9952-4467-A100E7A77DD6}"/>
              </a:ext>
            </a:extLst>
          </p:cNvPr>
          <p:cNvSpPr>
            <a:spLocks noGrp="1"/>
          </p:cNvSpPr>
          <p:nvPr>
            <p:ph type="title"/>
          </p:nvPr>
        </p:nvSpPr>
        <p:spPr/>
        <p:txBody>
          <a:bodyPr/>
          <a:lstStyle/>
          <a:p>
            <a:r>
              <a:rPr lang="en-GB" dirty="0"/>
              <a:t>Upgrading Secretary’s role</a:t>
            </a:r>
          </a:p>
        </p:txBody>
      </p:sp>
      <p:sp>
        <p:nvSpPr>
          <p:cNvPr id="3" name="Content Placeholder 2">
            <a:extLst>
              <a:ext uri="{FF2B5EF4-FFF2-40B4-BE49-F238E27FC236}">
                <a16:creationId xmlns:a16="http://schemas.microsoft.com/office/drawing/2014/main" id="{24DFC265-B712-93CE-8B03-D742612AD595}"/>
              </a:ext>
            </a:extLst>
          </p:cNvPr>
          <p:cNvSpPr>
            <a:spLocks noGrp="1"/>
          </p:cNvSpPr>
          <p:nvPr>
            <p:ph idx="1"/>
          </p:nvPr>
        </p:nvSpPr>
        <p:spPr/>
        <p:txBody>
          <a:bodyPr/>
          <a:lstStyle/>
          <a:p>
            <a:r>
              <a:rPr lang="en-GB" dirty="0"/>
              <a:t>Aspiring officials are now advised to seek help (upgrading Sec’) to find a suitable meeting for a report. Gone are the days of just turning up and asking.(see latest Pathway Feb 22)</a:t>
            </a:r>
          </a:p>
          <a:p>
            <a:r>
              <a:rPr lang="en-GB" dirty="0"/>
              <a:t>A suitable official is needed to be allocated the role of report writer and be happy to do a report and that takes time to do.</a:t>
            </a:r>
          </a:p>
          <a:p>
            <a:r>
              <a:rPr lang="en-GB" dirty="0"/>
              <a:t>Why?  A meeting that is having a low number of athletes can be detrimental in showing the Official’s skills and qualities needed when handling large numbers and older athletes. </a:t>
            </a:r>
          </a:p>
          <a:p>
            <a:endParaRPr lang="en-GB" dirty="0"/>
          </a:p>
          <a:p>
            <a:endParaRPr lang="en-GB" dirty="0"/>
          </a:p>
        </p:txBody>
      </p:sp>
    </p:spTree>
    <p:extLst>
      <p:ext uri="{BB962C8B-B14F-4D97-AF65-F5344CB8AC3E}">
        <p14:creationId xmlns:p14="http://schemas.microsoft.com/office/powerpoint/2010/main" val="37944886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E753D-D974-C103-99E2-ED578DA2AD39}"/>
              </a:ext>
            </a:extLst>
          </p:cNvPr>
          <p:cNvSpPr>
            <a:spLocks noGrp="1"/>
          </p:cNvSpPr>
          <p:nvPr>
            <p:ph type="title"/>
          </p:nvPr>
        </p:nvSpPr>
        <p:spPr/>
        <p:txBody>
          <a:bodyPr/>
          <a:lstStyle/>
          <a:p>
            <a:pPr algn="ctr"/>
            <a:r>
              <a:rPr lang="en-GB" dirty="0"/>
              <a:t>Application forms- hints</a:t>
            </a:r>
          </a:p>
        </p:txBody>
      </p:sp>
      <p:sp>
        <p:nvSpPr>
          <p:cNvPr id="3" name="Content Placeholder 2">
            <a:extLst>
              <a:ext uri="{FF2B5EF4-FFF2-40B4-BE49-F238E27FC236}">
                <a16:creationId xmlns:a16="http://schemas.microsoft.com/office/drawing/2014/main" id="{4DC4E3E9-4975-F3F6-2D3A-DA6ECBBC2039}"/>
              </a:ext>
            </a:extLst>
          </p:cNvPr>
          <p:cNvSpPr>
            <a:spLocks noGrp="1"/>
          </p:cNvSpPr>
          <p:nvPr>
            <p:ph idx="1"/>
          </p:nvPr>
        </p:nvSpPr>
        <p:spPr/>
        <p:txBody>
          <a:bodyPr/>
          <a:lstStyle/>
          <a:p>
            <a:r>
              <a:rPr lang="en-GB" dirty="0"/>
              <a:t>Always make sure you have read them carefully and all the way through.</a:t>
            </a:r>
          </a:p>
          <a:p>
            <a:r>
              <a:rPr lang="en-GB" dirty="0"/>
              <a:t>The boxes on the last page indicates what should be seen in the ROE and what the assessor is hoping to find.</a:t>
            </a:r>
          </a:p>
          <a:p>
            <a:r>
              <a:rPr lang="en-GB" dirty="0"/>
              <a:t> The ROE is important to the assessor. It indicates the level of meeting the official is attending, roles done and “what have I learnt”.</a:t>
            </a:r>
          </a:p>
          <a:p>
            <a:r>
              <a:rPr lang="en-GB" dirty="0"/>
              <a:t>I feel that this is a miss leading title when the Assessing process happens- ). What needs to be included is dictated by the application form’s feedback boxes. See latest guidance, specific to the discipline.</a:t>
            </a:r>
          </a:p>
        </p:txBody>
      </p:sp>
    </p:spTree>
    <p:extLst>
      <p:ext uri="{BB962C8B-B14F-4D97-AF65-F5344CB8AC3E}">
        <p14:creationId xmlns:p14="http://schemas.microsoft.com/office/powerpoint/2010/main" val="35003629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E89E-BBBD-A036-224B-87FA249A1D27}"/>
              </a:ext>
            </a:extLst>
          </p:cNvPr>
          <p:cNvSpPr>
            <a:spLocks noGrp="1"/>
          </p:cNvSpPr>
          <p:nvPr>
            <p:ph type="title"/>
          </p:nvPr>
        </p:nvSpPr>
        <p:spPr/>
        <p:txBody>
          <a:bodyPr/>
          <a:lstStyle/>
          <a:p>
            <a:pPr algn="ctr"/>
            <a:r>
              <a:rPr lang="en-GB" dirty="0"/>
              <a:t>ROE and Application forms</a:t>
            </a:r>
          </a:p>
        </p:txBody>
      </p:sp>
      <p:sp>
        <p:nvSpPr>
          <p:cNvPr id="3" name="Content Placeholder 2">
            <a:extLst>
              <a:ext uri="{FF2B5EF4-FFF2-40B4-BE49-F238E27FC236}">
                <a16:creationId xmlns:a16="http://schemas.microsoft.com/office/drawing/2014/main" id="{05C3688B-0E22-D5C6-C4CE-95A202A80D11}"/>
              </a:ext>
            </a:extLst>
          </p:cNvPr>
          <p:cNvSpPr>
            <a:spLocks noGrp="1"/>
          </p:cNvSpPr>
          <p:nvPr>
            <p:ph idx="1"/>
          </p:nvPr>
        </p:nvSpPr>
        <p:spPr/>
        <p:txBody>
          <a:bodyPr>
            <a:normAutofit fontScale="92500" lnSpcReduction="10000"/>
          </a:bodyPr>
          <a:lstStyle/>
          <a:p>
            <a:r>
              <a:rPr lang="en-GB" dirty="0"/>
              <a:t>I feel they need to be seen as “one” piece of evidence.  They compliment each other as the evidence on the ROE is used to fill in the feedback boxes on the application form.</a:t>
            </a:r>
          </a:p>
          <a:p>
            <a:r>
              <a:rPr lang="en-GB" dirty="0"/>
              <a:t>New terms have appeared as the paperwork is revamped and developed.</a:t>
            </a:r>
          </a:p>
          <a:p>
            <a:r>
              <a:rPr lang="en-GB" dirty="0"/>
              <a:t>Terms now appear, such as,</a:t>
            </a:r>
          </a:p>
          <a:p>
            <a:r>
              <a:rPr lang="en-GB" dirty="0"/>
              <a:t>Self assessment</a:t>
            </a:r>
          </a:p>
          <a:p>
            <a:r>
              <a:rPr lang="en-GB" dirty="0"/>
              <a:t>Self reflection</a:t>
            </a:r>
          </a:p>
          <a:p>
            <a:r>
              <a:rPr lang="en-GB" dirty="0"/>
              <a:t>Mentoring</a:t>
            </a:r>
          </a:p>
          <a:p>
            <a:r>
              <a:rPr lang="en-GB" b="1" dirty="0"/>
              <a:t>All with no explanation or help from the system and sometimes with no warning</a:t>
            </a:r>
            <a:r>
              <a:rPr lang="en-GB" dirty="0"/>
              <a:t>. Are things changing?</a:t>
            </a:r>
          </a:p>
          <a:p>
            <a:endParaRPr lang="en-GB" dirty="0"/>
          </a:p>
        </p:txBody>
      </p:sp>
    </p:spTree>
    <p:extLst>
      <p:ext uri="{BB962C8B-B14F-4D97-AF65-F5344CB8AC3E}">
        <p14:creationId xmlns:p14="http://schemas.microsoft.com/office/powerpoint/2010/main" val="2844966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006DB-3DF6-26D0-AA06-B42404D249DA}"/>
              </a:ext>
            </a:extLst>
          </p:cNvPr>
          <p:cNvSpPr>
            <a:spLocks noGrp="1"/>
          </p:cNvSpPr>
          <p:nvPr>
            <p:ph type="title"/>
          </p:nvPr>
        </p:nvSpPr>
        <p:spPr/>
        <p:txBody>
          <a:bodyPr/>
          <a:lstStyle/>
          <a:p>
            <a:r>
              <a:rPr lang="en-GB" dirty="0"/>
              <a:t>Comments from feedback boxes to show in ROE</a:t>
            </a:r>
          </a:p>
        </p:txBody>
      </p:sp>
      <p:sp>
        <p:nvSpPr>
          <p:cNvPr id="3" name="Content Placeholder 2">
            <a:extLst>
              <a:ext uri="{FF2B5EF4-FFF2-40B4-BE49-F238E27FC236}">
                <a16:creationId xmlns:a16="http://schemas.microsoft.com/office/drawing/2014/main" id="{20C626D1-6B0E-B534-02B0-8489941CC310}"/>
              </a:ext>
            </a:extLst>
          </p:cNvPr>
          <p:cNvSpPr>
            <a:spLocks noGrp="1"/>
          </p:cNvSpPr>
          <p:nvPr>
            <p:ph idx="1"/>
          </p:nvPr>
        </p:nvSpPr>
        <p:spPr/>
        <p:txBody>
          <a:bodyPr>
            <a:normAutofit fontScale="70000" lnSpcReduction="20000"/>
          </a:bodyPr>
          <a:lstStyle/>
          <a:p>
            <a:r>
              <a:rPr lang="en-GB" dirty="0"/>
              <a:t>L2   Please comment on the evidence of self-reflection on their performance as an official. Have they identified areas for personal development?</a:t>
            </a:r>
          </a:p>
          <a:p>
            <a:endParaRPr lang="en-GB" dirty="0"/>
          </a:p>
          <a:p>
            <a:r>
              <a:rPr lang="en-GB" dirty="0"/>
              <a:t>L3 Has the Record of Experience been completed </a:t>
            </a:r>
          </a:p>
          <a:p>
            <a:r>
              <a:rPr lang="en-GB" dirty="0"/>
              <a:t>conscientiously giving details of learning that has </a:t>
            </a:r>
          </a:p>
          <a:p>
            <a:r>
              <a:rPr lang="en-GB" dirty="0"/>
              <a:t>taken place? </a:t>
            </a:r>
          </a:p>
          <a:p>
            <a:r>
              <a:rPr lang="en-GB" dirty="0"/>
              <a:t>Is there evidence of self- assessment and </a:t>
            </a:r>
          </a:p>
          <a:p>
            <a:r>
              <a:rPr lang="en-GB" dirty="0"/>
              <a:t>subsequent learning? Please comment on some </a:t>
            </a:r>
          </a:p>
          <a:p>
            <a:r>
              <a:rPr lang="en-GB" dirty="0"/>
              <a:t>of the important things that have been learnt.</a:t>
            </a:r>
          </a:p>
          <a:p>
            <a:r>
              <a:rPr lang="en-GB" dirty="0"/>
              <a:t>Is there evidence of mentoring i.e. candidate </a:t>
            </a:r>
          </a:p>
          <a:p>
            <a:r>
              <a:rPr lang="en-GB" dirty="0"/>
              <a:t>seeking or being offered and taking advice?</a:t>
            </a:r>
          </a:p>
          <a:p>
            <a:r>
              <a:rPr lang="en-GB" dirty="0"/>
              <a:t>Please name any mentors involved – this may be </a:t>
            </a:r>
          </a:p>
          <a:p>
            <a:r>
              <a:rPr lang="en-GB" dirty="0"/>
              <a:t>formal or informal mentoring</a:t>
            </a:r>
          </a:p>
        </p:txBody>
      </p:sp>
    </p:spTree>
    <p:extLst>
      <p:ext uri="{BB962C8B-B14F-4D97-AF65-F5344CB8AC3E}">
        <p14:creationId xmlns:p14="http://schemas.microsoft.com/office/powerpoint/2010/main" val="33421801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F4F63-656D-96F8-2F5D-9A5CCEB35FCD}"/>
              </a:ext>
            </a:extLst>
          </p:cNvPr>
          <p:cNvSpPr>
            <a:spLocks noGrp="1"/>
          </p:cNvSpPr>
          <p:nvPr>
            <p:ph type="title"/>
          </p:nvPr>
        </p:nvSpPr>
        <p:spPr/>
        <p:txBody>
          <a:bodyPr/>
          <a:lstStyle/>
          <a:p>
            <a:pPr algn="ctr"/>
            <a:r>
              <a:rPr lang="en-GB" dirty="0"/>
              <a:t>Paperwork and Covid</a:t>
            </a:r>
          </a:p>
        </p:txBody>
      </p:sp>
      <p:sp>
        <p:nvSpPr>
          <p:cNvPr id="3" name="Content Placeholder 2">
            <a:extLst>
              <a:ext uri="{FF2B5EF4-FFF2-40B4-BE49-F238E27FC236}">
                <a16:creationId xmlns:a16="http://schemas.microsoft.com/office/drawing/2014/main" id="{F13A6E8A-AD92-E6F9-1CE6-6E0D848DD09B}"/>
              </a:ext>
            </a:extLst>
          </p:cNvPr>
          <p:cNvSpPr>
            <a:spLocks noGrp="1"/>
          </p:cNvSpPr>
          <p:nvPr>
            <p:ph idx="1"/>
          </p:nvPr>
        </p:nvSpPr>
        <p:spPr/>
        <p:txBody>
          <a:bodyPr/>
          <a:lstStyle/>
          <a:p>
            <a:r>
              <a:rPr lang="en-GB" dirty="0"/>
              <a:t>Covid gave the management of our sport the time to review and reflect upon changes.</a:t>
            </a:r>
          </a:p>
          <a:p>
            <a:r>
              <a:rPr lang="en-GB" dirty="0"/>
              <a:t>We had new L2 questions</a:t>
            </a:r>
          </a:p>
          <a:p>
            <a:r>
              <a:rPr lang="en-GB" dirty="0"/>
              <a:t>We have new application forms</a:t>
            </a:r>
          </a:p>
          <a:p>
            <a:r>
              <a:rPr lang="en-GB" dirty="0"/>
              <a:t>We have a new “system” to deal with L1 &amp; L2 applications</a:t>
            </a:r>
          </a:p>
          <a:p>
            <a:r>
              <a:rPr lang="en-GB" dirty="0"/>
              <a:t>We have had notification of changes needed in ’23 to the Pathway</a:t>
            </a:r>
          </a:p>
          <a:p>
            <a:r>
              <a:rPr lang="en-GB" dirty="0"/>
              <a:t>We have changes to who need reports and how many, and how the ROE is to be used by some disciplines to show their learning </a:t>
            </a:r>
          </a:p>
          <a:p>
            <a:endParaRPr lang="en-GB" dirty="0"/>
          </a:p>
        </p:txBody>
      </p:sp>
    </p:spTree>
    <p:extLst>
      <p:ext uri="{BB962C8B-B14F-4D97-AF65-F5344CB8AC3E}">
        <p14:creationId xmlns:p14="http://schemas.microsoft.com/office/powerpoint/2010/main" val="3324495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8E216-66D5-483B-B318-E437317BD530}"/>
              </a:ext>
            </a:extLst>
          </p:cNvPr>
          <p:cNvSpPr>
            <a:spLocks noGrp="1"/>
          </p:cNvSpPr>
          <p:nvPr>
            <p:ph type="title"/>
          </p:nvPr>
        </p:nvSpPr>
        <p:spPr/>
        <p:txBody>
          <a:bodyPr/>
          <a:lstStyle/>
          <a:p>
            <a:pPr algn="ctr"/>
            <a:r>
              <a:rPr lang="en-GB" dirty="0"/>
              <a:t>Report writing Dilemmas</a:t>
            </a:r>
          </a:p>
        </p:txBody>
      </p:sp>
      <p:sp>
        <p:nvSpPr>
          <p:cNvPr id="3" name="Content Placeholder 2">
            <a:extLst>
              <a:ext uri="{FF2B5EF4-FFF2-40B4-BE49-F238E27FC236}">
                <a16:creationId xmlns:a16="http://schemas.microsoft.com/office/drawing/2014/main" id="{7B1A0999-7CE0-10E4-FEA5-D81D973BD8C1}"/>
              </a:ext>
            </a:extLst>
          </p:cNvPr>
          <p:cNvSpPr>
            <a:spLocks noGrp="1"/>
          </p:cNvSpPr>
          <p:nvPr>
            <p:ph idx="1"/>
          </p:nvPr>
        </p:nvSpPr>
        <p:spPr/>
        <p:txBody>
          <a:bodyPr>
            <a:normAutofit fontScale="92500" lnSpcReduction="10000"/>
          </a:bodyPr>
          <a:lstStyle/>
          <a:p>
            <a:r>
              <a:rPr lang="en-GB" dirty="0"/>
              <a:t>There are many views on what should be included.</a:t>
            </a:r>
          </a:p>
          <a:p>
            <a:r>
              <a:rPr lang="en-GB" dirty="0"/>
              <a:t>Should they be containing positive and negative comments?</a:t>
            </a:r>
          </a:p>
          <a:p>
            <a:r>
              <a:rPr lang="en-GB" dirty="0"/>
              <a:t>How detailed?</a:t>
            </a:r>
          </a:p>
          <a:p>
            <a:r>
              <a:rPr lang="en-GB" dirty="0"/>
              <a:t>Should the report suggest areas for development?</a:t>
            </a:r>
          </a:p>
          <a:p>
            <a:r>
              <a:rPr lang="en-GB" dirty="0"/>
              <a:t>How lenient should the writer be?</a:t>
            </a:r>
          </a:p>
          <a:p>
            <a:r>
              <a:rPr lang="en-GB" dirty="0"/>
              <a:t>Should it contain previous “worked with” comments?</a:t>
            </a:r>
          </a:p>
          <a:p>
            <a:r>
              <a:rPr lang="en-GB" dirty="0"/>
              <a:t>Officials writing a report need to be up to date, active and having a good subject knowledge of their discipline.</a:t>
            </a:r>
          </a:p>
          <a:p>
            <a:r>
              <a:rPr lang="en-GB" dirty="0"/>
              <a:t>Remember you are saying that they are able to work alone, independently</a:t>
            </a:r>
          </a:p>
          <a:p>
            <a:pPr marL="0" indent="0" algn="ctr">
              <a:buNone/>
            </a:pPr>
            <a:r>
              <a:rPr lang="en-GB" dirty="0"/>
              <a:t>And be able to cope/lead at that meeting level </a:t>
            </a:r>
          </a:p>
          <a:p>
            <a:endParaRPr lang="en-GB" dirty="0"/>
          </a:p>
        </p:txBody>
      </p:sp>
    </p:spTree>
    <p:extLst>
      <p:ext uri="{BB962C8B-B14F-4D97-AF65-F5344CB8AC3E}">
        <p14:creationId xmlns:p14="http://schemas.microsoft.com/office/powerpoint/2010/main" val="233332920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44D33-AAEB-257E-F24B-0A6B3350920B}"/>
              </a:ext>
            </a:extLst>
          </p:cNvPr>
          <p:cNvSpPr>
            <a:spLocks noGrp="1"/>
          </p:cNvSpPr>
          <p:nvPr>
            <p:ph type="title"/>
          </p:nvPr>
        </p:nvSpPr>
        <p:spPr/>
        <p:txBody>
          <a:bodyPr/>
          <a:lstStyle/>
          <a:p>
            <a:pPr algn="ctr"/>
            <a:r>
              <a:rPr lang="en-GB" dirty="0"/>
              <a:t>Content of a report</a:t>
            </a:r>
          </a:p>
        </p:txBody>
      </p:sp>
      <p:sp>
        <p:nvSpPr>
          <p:cNvPr id="3" name="Content Placeholder 2">
            <a:extLst>
              <a:ext uri="{FF2B5EF4-FFF2-40B4-BE49-F238E27FC236}">
                <a16:creationId xmlns:a16="http://schemas.microsoft.com/office/drawing/2014/main" id="{DE909300-9135-F94F-7610-2510A3716DFE}"/>
              </a:ext>
            </a:extLst>
          </p:cNvPr>
          <p:cNvSpPr>
            <a:spLocks noGrp="1"/>
          </p:cNvSpPr>
          <p:nvPr>
            <p:ph idx="1"/>
          </p:nvPr>
        </p:nvSpPr>
        <p:spPr/>
        <p:txBody>
          <a:bodyPr/>
          <a:lstStyle/>
          <a:p>
            <a:r>
              <a:rPr lang="en-GB" dirty="0"/>
              <a:t>What ever is written must be accurate</a:t>
            </a:r>
          </a:p>
          <a:p>
            <a:r>
              <a:rPr lang="en-GB" dirty="0"/>
              <a:t>Follow the title of the “boxes” in what you write</a:t>
            </a:r>
          </a:p>
          <a:p>
            <a:r>
              <a:rPr lang="en-GB" dirty="0"/>
              <a:t>Avoid generalisations- generally,  (</a:t>
            </a:r>
            <a:r>
              <a:rPr lang="en-GB" dirty="0" err="1"/>
              <a:t>ie</a:t>
            </a:r>
            <a:r>
              <a:rPr lang="en-GB" dirty="0"/>
              <a:t>- often, mainly, seems to)</a:t>
            </a:r>
          </a:p>
          <a:p>
            <a:r>
              <a:rPr lang="en-GB" dirty="0"/>
              <a:t>Be concise- don’t waffle -that usually indicates you are struggling.</a:t>
            </a:r>
          </a:p>
          <a:p>
            <a:r>
              <a:rPr lang="en-GB" dirty="0"/>
              <a:t>Include as much as you can to develop an “overall” picture of the official to help you make a final decision.</a:t>
            </a:r>
          </a:p>
          <a:p>
            <a:r>
              <a:rPr lang="en-GB" dirty="0"/>
              <a:t> Give a detailed account of the roles completed and how </a:t>
            </a:r>
            <a:r>
              <a:rPr lang="en-GB" dirty="0" err="1"/>
              <a:t>sucessful</a:t>
            </a:r>
            <a:r>
              <a:rPr lang="en-GB" dirty="0"/>
              <a:t>.</a:t>
            </a:r>
          </a:p>
          <a:p>
            <a:r>
              <a:rPr lang="en-GB" dirty="0"/>
              <a:t>Always be sure your final decision is based on what you have written. </a:t>
            </a:r>
          </a:p>
        </p:txBody>
      </p:sp>
    </p:spTree>
    <p:extLst>
      <p:ext uri="{BB962C8B-B14F-4D97-AF65-F5344CB8AC3E}">
        <p14:creationId xmlns:p14="http://schemas.microsoft.com/office/powerpoint/2010/main" val="3267565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anim calcmode="lin" valueType="num">
                                      <p:cBhvr>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1667</Words>
  <Application>Microsoft Office PowerPoint</Application>
  <PresentationFormat>Widescreen</PresentationFormat>
  <Paragraphs>145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Comic Sans MS</vt:lpstr>
      <vt:lpstr>Helvetica</vt:lpstr>
      <vt:lpstr>Times New Roman</vt:lpstr>
      <vt:lpstr>Office Theme</vt:lpstr>
      <vt:lpstr>The Upgrading of Officials</vt:lpstr>
      <vt:lpstr>The upgrading Secretary’s role</vt:lpstr>
      <vt:lpstr>Upgrading Secretary’s role</vt:lpstr>
      <vt:lpstr>Application forms- hints</vt:lpstr>
      <vt:lpstr>ROE and Application forms</vt:lpstr>
      <vt:lpstr>Comments from feedback boxes to show in ROE</vt:lpstr>
      <vt:lpstr>Paperwork and Covid</vt:lpstr>
      <vt:lpstr>Report writing Dilemmas</vt:lpstr>
      <vt:lpstr>Content of a report</vt:lpstr>
      <vt:lpstr>Extracts from reports</vt:lpstr>
      <vt:lpstr>Extracts from reports </vt:lpstr>
      <vt:lpstr>Extracts from reports</vt:lpstr>
      <vt:lpstr>Applications</vt:lpstr>
      <vt:lpstr>Level 4 </vt:lpstr>
      <vt:lpstr>An official apply for upgrading should.</vt:lpstr>
      <vt:lpstr>Grading system – my take on it</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Upgrading of Officials</dc:title>
  <dc:creator>derek redfern</dc:creator>
  <cp:lastModifiedBy>derek redfern</cp:lastModifiedBy>
  <cp:revision>9</cp:revision>
  <dcterms:created xsi:type="dcterms:W3CDTF">2022-07-23T08:13:06Z</dcterms:created>
  <dcterms:modified xsi:type="dcterms:W3CDTF">2022-10-19T11:27:33Z</dcterms:modified>
</cp:coreProperties>
</file>